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0" r:id="rId5"/>
    <p:sldId id="262" r:id="rId6"/>
    <p:sldId id="261" r:id="rId7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03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4CE7F50-0F80-416F-B75D-1F2D105F633E}" type="datetimeFigureOut">
              <a:rPr lang="es-MX" smtClean="0"/>
              <a:t>01/03/2012</a:t>
            </a:fld>
            <a:endParaRPr lang="es-MX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s-MX"/>
          </a:p>
        </p:txBody>
      </p:sp>
      <p:sp>
        <p:nvSpPr>
          <p:cNvPr id="10" name="9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Conector recto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Elipse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Elipse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5AD0D2D-0A65-4E2D-AFBE-F0B60C1C7439}" type="slidenum">
              <a:rPr lang="es-MX" smtClean="0"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E7F50-0F80-416F-B75D-1F2D105F633E}" type="datetimeFigureOut">
              <a:rPr lang="es-MX" smtClean="0"/>
              <a:t>01/03/2012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D0D2D-0A65-4E2D-AFBE-F0B60C1C743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E7F50-0F80-416F-B75D-1F2D105F633E}" type="datetimeFigureOut">
              <a:rPr lang="es-MX" smtClean="0"/>
              <a:t>01/03/2012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D0D2D-0A65-4E2D-AFBE-F0B60C1C743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4CE7F50-0F80-416F-B75D-1F2D105F633E}" type="datetimeFigureOut">
              <a:rPr lang="es-MX" smtClean="0"/>
              <a:t>01/03/2012</a:t>
            </a:fld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5AD0D2D-0A65-4E2D-AFBE-F0B60C1C7439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4CE7F50-0F80-416F-B75D-1F2D105F633E}" type="datetimeFigureOut">
              <a:rPr lang="es-MX" smtClean="0"/>
              <a:t>01/03/2012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s-MX"/>
          </a:p>
        </p:txBody>
      </p:sp>
      <p:sp>
        <p:nvSpPr>
          <p:cNvPr id="9" name="8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Elipse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Elipse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Conector recto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5AD0D2D-0A65-4E2D-AFBE-F0B60C1C7439}" type="slidenum">
              <a:rPr lang="es-MX" smtClean="0"/>
              <a:t>‹Nº›</a:t>
            </a:fld>
            <a:endParaRPr lang="es-MX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E7F50-0F80-416F-B75D-1F2D105F633E}" type="datetimeFigureOut">
              <a:rPr lang="es-MX" smtClean="0"/>
              <a:t>01/03/2012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D0D2D-0A65-4E2D-AFBE-F0B60C1C7439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E7F50-0F80-416F-B75D-1F2D105F633E}" type="datetimeFigureOut">
              <a:rPr lang="es-MX" smtClean="0"/>
              <a:t>01/03/2012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D0D2D-0A65-4E2D-AFBE-F0B60C1C7439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texto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4CE7F50-0F80-416F-B75D-1F2D105F633E}" type="datetimeFigureOut">
              <a:rPr lang="es-MX" smtClean="0"/>
              <a:t>01/03/2012</a:t>
            </a:fld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5AD0D2D-0A65-4E2D-AFBE-F0B60C1C7439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E7F50-0F80-416F-B75D-1F2D105F633E}" type="datetimeFigureOut">
              <a:rPr lang="es-MX" smtClean="0"/>
              <a:t>01/03/2012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D0D2D-0A65-4E2D-AFBE-F0B60C1C743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4CE7F50-0F80-416F-B75D-1F2D105F633E}" type="datetimeFigureOut">
              <a:rPr lang="es-MX" smtClean="0"/>
              <a:t>01/03/2012</a:t>
            </a:fld>
            <a:endParaRPr lang="es-MX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5AD0D2D-0A65-4E2D-AFBE-F0B60C1C7439}" type="slidenum">
              <a:rPr lang="es-MX" smtClean="0"/>
              <a:t>‹Nº›</a:t>
            </a:fld>
            <a:endParaRPr lang="es-MX"/>
          </a:p>
        </p:txBody>
      </p:sp>
      <p:sp>
        <p:nvSpPr>
          <p:cNvPr id="23" name="22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4CE7F50-0F80-416F-B75D-1F2D105F633E}" type="datetimeFigureOut">
              <a:rPr lang="es-MX" smtClean="0"/>
              <a:t>01/03/2012</a:t>
            </a:fld>
            <a:endParaRPr lang="es-MX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5AD0D2D-0A65-4E2D-AFBE-F0B60C1C7439}" type="slidenum">
              <a:rPr lang="es-MX" smtClean="0"/>
              <a:t>‹Nº›</a:t>
            </a:fld>
            <a:endParaRPr lang="es-MX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4CE7F50-0F80-416F-B75D-1F2D105F633E}" type="datetimeFigureOut">
              <a:rPr lang="es-MX" smtClean="0"/>
              <a:t>01/03/2012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5AD0D2D-0A65-4E2D-AFBE-F0B60C1C7439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79712" y="0"/>
            <a:ext cx="6912768" cy="1988840"/>
          </a:xfrm>
        </p:spPr>
        <p:txBody>
          <a:bodyPr>
            <a:noAutofit/>
          </a:bodyPr>
          <a:lstStyle/>
          <a:p>
            <a:pPr algn="ctr"/>
            <a:r>
              <a:rPr lang="es-MX" sz="6600" i="1" cap="none" dirty="0" smtClean="0">
                <a:ln w="28575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  <a:miter lim="800000"/>
                </a:ln>
                <a:solidFill>
                  <a:schemeClr val="bg1">
                    <a:lumMod val="9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Modelos de datos </a:t>
            </a:r>
            <a:endParaRPr lang="es-MX" sz="6600" i="1" cap="none" dirty="0">
              <a:ln w="28575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</a:ln>
              <a:solidFill>
                <a:schemeClr val="bg1">
                  <a:lumMod val="9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75856" y="4149081"/>
            <a:ext cx="5688632" cy="2736303"/>
          </a:xfrm>
        </p:spPr>
        <p:txBody>
          <a:bodyPr>
            <a:normAutofit/>
          </a:bodyPr>
          <a:lstStyle/>
          <a:p>
            <a:pPr algn="ctr"/>
            <a:r>
              <a:rPr lang="es-MX" sz="2800" dirty="0" smtClean="0">
                <a:ln w="18000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  <a:miter lim="800000"/>
                </a:ln>
                <a:solidFill>
                  <a:schemeClr val="bg1">
                    <a:lumMod val="95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Cristina Blandón Mena </a:t>
            </a:r>
          </a:p>
          <a:p>
            <a:pPr algn="ctr"/>
            <a:r>
              <a:rPr lang="es-MX" sz="2800" dirty="0" smtClean="0">
                <a:ln w="18000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  <a:miter lim="800000"/>
                </a:ln>
                <a:solidFill>
                  <a:schemeClr val="bg1">
                    <a:lumMod val="95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Yennifer Córdoba </a:t>
            </a:r>
          </a:p>
          <a:p>
            <a:pPr algn="ctr"/>
            <a:r>
              <a:rPr lang="es-MX" sz="2800" dirty="0" smtClean="0">
                <a:ln w="18000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  <a:miter lim="800000"/>
                </a:ln>
                <a:solidFill>
                  <a:schemeClr val="bg1">
                    <a:lumMod val="95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11°2</a:t>
            </a:r>
          </a:p>
          <a:p>
            <a:pPr algn="ctr"/>
            <a:r>
              <a:rPr lang="es-MX" sz="2800" dirty="0" smtClean="0">
                <a:ln w="18000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  <a:miter lim="800000"/>
                </a:ln>
                <a:solidFill>
                  <a:schemeClr val="bg1">
                    <a:lumMod val="95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Gloria Cecilia </a:t>
            </a:r>
            <a:r>
              <a:rPr lang="es-MX" sz="2800" dirty="0" err="1" smtClean="0">
                <a:ln w="18000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  <a:miter lim="800000"/>
                </a:ln>
                <a:solidFill>
                  <a:schemeClr val="bg1">
                    <a:lumMod val="95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Rios</a:t>
            </a:r>
            <a:r>
              <a:rPr lang="es-MX" sz="2800" dirty="0" smtClean="0">
                <a:ln w="18000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  <a:miter lim="800000"/>
                </a:ln>
                <a:solidFill>
                  <a:schemeClr val="bg1">
                    <a:lumMod val="95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Muñoz </a:t>
            </a:r>
          </a:p>
          <a:p>
            <a:pPr algn="ctr"/>
            <a:r>
              <a:rPr lang="es-MX" sz="2800" dirty="0" smtClean="0">
                <a:ln w="18000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  <a:miter lim="800000"/>
                </a:ln>
                <a:solidFill>
                  <a:schemeClr val="bg1">
                    <a:lumMod val="95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BDD            </a:t>
            </a:r>
            <a:r>
              <a:rPr lang="es-MX" sz="2800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</a:t>
            </a:r>
          </a:p>
          <a:p>
            <a:endParaRPr lang="es-MX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840810"/>
            <a:ext cx="2488899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5677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67544" y="4869160"/>
            <a:ext cx="6480720" cy="1440160"/>
          </a:xfrm>
        </p:spPr>
        <p:txBody>
          <a:bodyPr>
            <a:noAutofit/>
          </a:bodyPr>
          <a:lstStyle/>
          <a:p>
            <a:r>
              <a:rPr lang="es-MX" i="1" dirty="0" smtClean="0">
                <a:ln w="18000">
                  <a:solidFill>
                    <a:schemeClr val="accent6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s-MX" sz="4000" i="1" dirty="0" smtClean="0">
                <a:ln w="18000">
                  <a:solidFill>
                    <a:schemeClr val="accent6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Las relaciones y las restricciones de los datos.</a:t>
            </a:r>
          </a:p>
          <a:p>
            <a:pPr marL="0" indent="0">
              <a:buNone/>
            </a:pPr>
            <a:endParaRPr lang="es-MX" sz="3200" i="1" dirty="0">
              <a:ln w="18000">
                <a:solidFill>
                  <a:schemeClr val="accent6">
                    <a:lumMod val="5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1"/>
            <a:ext cx="1656183" cy="1389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1619672" y="1988840"/>
            <a:ext cx="6894575" cy="1247344"/>
          </a:xfrm>
        </p:spPr>
        <p:txBody>
          <a:bodyPr>
            <a:normAutofit fontScale="90000"/>
          </a:bodyPr>
          <a:lstStyle/>
          <a:p>
            <a:pPr lvl="0">
              <a:spcBef>
                <a:spcPts val="600"/>
              </a:spcBef>
            </a:pPr>
            <a:r>
              <a:rPr lang="es-MX" sz="3600" i="1" cap="none" dirty="0">
                <a:ln w="18000">
                  <a:solidFill>
                    <a:srgbClr val="FF0000">
                      <a:lumMod val="50000"/>
                    </a:srgb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ea typeface="+mn-ea"/>
                <a:cs typeface="+mn-cs"/>
              </a:rPr>
              <a:t>Permite explicar las características de los </a:t>
            </a:r>
            <a:r>
              <a:rPr lang="es-MX" sz="3600" i="1" cap="none" dirty="0" smtClean="0">
                <a:ln w="18000">
                  <a:solidFill>
                    <a:srgbClr val="FF0000">
                      <a:lumMod val="50000"/>
                    </a:srgb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ea typeface="+mn-ea"/>
                <a:cs typeface="+mn-cs"/>
              </a:rPr>
              <a:t>datos como: </a:t>
            </a:r>
            <a:r>
              <a:rPr lang="es-MX" sz="3200" i="1" cap="none" dirty="0">
                <a:ln w="18000">
                  <a:solidFill>
                    <a:srgbClr val="FF0000">
                      <a:lumMod val="50000"/>
                    </a:srgb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es-MX" sz="3200" i="1" cap="none" dirty="0">
                <a:ln w="18000">
                  <a:solidFill>
                    <a:srgbClr val="FF0000">
                      <a:lumMod val="50000"/>
                    </a:srgb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ea typeface="+mn-ea"/>
                <a:cs typeface="+mn-cs"/>
              </a:rPr>
            </a:b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7971252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1656184" cy="1389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07704" y="476672"/>
            <a:ext cx="4248472" cy="722854"/>
          </a:xfrm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s-MX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Se divide:</a:t>
            </a:r>
            <a:endParaRPr lang="es-MX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Clr>
                <a:srgbClr val="FF0000"/>
              </a:buClr>
            </a:pPr>
            <a:r>
              <a:rPr lang="es-MX" sz="3200" b="1" i="1" dirty="0" smtClean="0">
                <a:ln w="18000">
                  <a:solidFill>
                    <a:schemeClr val="accent1"/>
                  </a:solidFill>
                  <a:prstDash val="solid"/>
                  <a:miter lim="800000"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Estructura de </a:t>
            </a:r>
            <a:r>
              <a:rPr lang="es-MX" sz="3200" b="1" i="1" dirty="0">
                <a:ln w="18000">
                  <a:solidFill>
                    <a:schemeClr val="accent1"/>
                  </a:solidFill>
                  <a:prstDash val="solid"/>
                  <a:miter lim="800000"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las BDD: </a:t>
            </a:r>
            <a:r>
              <a:rPr lang="es-MX" sz="3200" i="1" dirty="0" smtClean="0">
                <a:ln w="18000">
                  <a:solidFill>
                    <a:srgbClr val="FF0000">
                      <a:lumMod val="50000"/>
                    </a:srgb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 </a:t>
            </a:r>
            <a:r>
              <a:rPr lang="es-MX" sz="3200" i="1" dirty="0">
                <a:ln w="18000">
                  <a:solidFill>
                    <a:srgbClr val="FF0000">
                      <a:lumMod val="50000"/>
                    </a:srgb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tipo de </a:t>
            </a:r>
            <a:r>
              <a:rPr lang="es-MX" sz="3200" i="1" dirty="0" smtClean="0">
                <a:ln w="18000">
                  <a:solidFill>
                    <a:srgbClr val="FF0000">
                      <a:lumMod val="50000"/>
                    </a:srgb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dato </a:t>
            </a:r>
            <a:r>
              <a:rPr lang="es-MX" sz="3200" i="1" dirty="0">
                <a:ln w="18000">
                  <a:solidFill>
                    <a:srgbClr val="FF0000">
                      <a:lumMod val="50000"/>
                    </a:srgb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que hay en la base y la forma en que se relacionan</a:t>
            </a:r>
            <a:r>
              <a:rPr lang="es-MX" sz="3200" i="1" dirty="0" smtClean="0">
                <a:ln w="18000">
                  <a:solidFill>
                    <a:srgbClr val="FF0000">
                      <a:lumMod val="50000"/>
                    </a:srgb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.</a:t>
            </a:r>
          </a:p>
          <a:p>
            <a:pPr lvl="0">
              <a:buClr>
                <a:srgbClr val="FF0000"/>
              </a:buClr>
            </a:pPr>
            <a:endParaRPr lang="es-MX" sz="3200" i="1" dirty="0">
              <a:ln w="18000">
                <a:solidFill>
                  <a:srgbClr val="FF0000">
                    <a:lumMod val="50000"/>
                  </a:srgb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lvl="0">
              <a:buClr>
                <a:srgbClr val="FF0000"/>
              </a:buClr>
            </a:pPr>
            <a:r>
              <a:rPr lang="es-MX" sz="3200" b="1" i="1" dirty="0">
                <a:ln w="18000">
                  <a:solidFill>
                    <a:schemeClr val="accent1"/>
                  </a:solidFill>
                  <a:prstDash val="solid"/>
                  <a:miter lim="800000"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Operaciones de manipulación de los datos: </a:t>
            </a:r>
            <a:r>
              <a:rPr lang="es-MX" sz="3200" i="1" dirty="0" smtClean="0">
                <a:ln w="18000">
                  <a:solidFill>
                    <a:srgbClr val="FF0000">
                      <a:lumMod val="50000"/>
                    </a:srgb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Típicamente</a:t>
            </a:r>
            <a:r>
              <a:rPr lang="es-MX" sz="3200" i="1" dirty="0">
                <a:ln w="18000">
                  <a:solidFill>
                    <a:srgbClr val="FF0000">
                      <a:lumMod val="50000"/>
                    </a:srgb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, operaciones de agregado, borrado, modificación y recuperación de los datos de la base.</a:t>
            </a:r>
            <a:endParaRPr lang="es-MX" sz="3200" i="1" dirty="0" smtClean="0">
              <a:ln w="18000">
                <a:solidFill>
                  <a:srgbClr val="FF0000">
                    <a:lumMod val="50000"/>
                  </a:srgb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lvl="0">
              <a:buClr>
                <a:srgbClr val="FF0000"/>
              </a:buClr>
            </a:pPr>
            <a:endParaRPr lang="es-MX" sz="3200" i="1" dirty="0">
              <a:ln w="18000">
                <a:solidFill>
                  <a:srgbClr val="FF0000">
                    <a:lumMod val="50000"/>
                  </a:srgb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8396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567" y="0"/>
            <a:ext cx="1652587" cy="139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 rot="21200837">
            <a:off x="777411" y="460709"/>
            <a:ext cx="8002428" cy="842074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es-MX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sublenguajes</a:t>
            </a:r>
            <a:r>
              <a:rPr lang="es-MX" sz="4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:</a:t>
            </a:r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119566" y="1628800"/>
            <a:ext cx="8772913" cy="4680520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2800" b="1" i="1" dirty="0">
                <a:ln>
                  <a:solidFill>
                    <a:schemeClr val="accent1"/>
                  </a:solidFill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Lenguaje de Definición de </a:t>
            </a:r>
            <a:r>
              <a:rPr lang="es-MX" sz="2800" b="1" i="1" dirty="0" smtClean="0">
                <a:ln>
                  <a:solidFill>
                    <a:schemeClr val="accent1"/>
                  </a:solidFill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Datos DDL </a:t>
            </a:r>
            <a:r>
              <a:rPr lang="es-MX" sz="2800" b="1" i="1" dirty="0">
                <a:ln>
                  <a:solidFill>
                    <a:schemeClr val="accent1"/>
                  </a:solidFill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(Data definition Language</a:t>
            </a:r>
            <a:r>
              <a:rPr lang="es-MX" sz="2800" b="1" i="1" dirty="0" smtClean="0">
                <a:ln>
                  <a:solidFill>
                    <a:schemeClr val="accent1"/>
                  </a:solidFill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): </a:t>
            </a:r>
            <a:r>
              <a:rPr lang="es-MX" sz="3200" i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 </a:t>
            </a:r>
            <a:r>
              <a:rPr lang="es-MX" sz="3200" i="1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 lenguaje de programación para definir estructuras de </a:t>
            </a:r>
            <a:r>
              <a:rPr lang="es-MX" sz="3200" i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datos. </a:t>
            </a:r>
          </a:p>
          <a:p>
            <a:pPr marL="0" indent="0">
              <a:buNone/>
            </a:pPr>
            <a:endParaRPr lang="es-MX" sz="3200" i="1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MX" sz="2800" b="1" i="1" dirty="0" smtClean="0">
                <a:ln>
                  <a:solidFill>
                    <a:schemeClr val="accent1"/>
                  </a:solidFill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Lenguaje </a:t>
            </a:r>
            <a:r>
              <a:rPr lang="es-MX" sz="2800" b="1" i="1" dirty="0">
                <a:ln>
                  <a:solidFill>
                    <a:schemeClr val="accent1"/>
                  </a:solidFill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Manipulación de Datos o DML (Data Manipulation Language): </a:t>
            </a:r>
            <a:r>
              <a:rPr lang="es-MX" sz="3200" i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Lleva a cabo las </a:t>
            </a:r>
            <a:r>
              <a:rPr lang="es-MX" sz="3200" i="1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tareas de consulta o manipulación de los </a:t>
            </a:r>
            <a:r>
              <a:rPr lang="es-MX" sz="3200" i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datos.</a:t>
            </a:r>
            <a:r>
              <a:rPr lang="es-MX" sz="3200" i="1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131380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15616" y="-531440"/>
            <a:ext cx="7467600" cy="1584176"/>
          </a:xfrm>
        </p:spPr>
        <p:txBody>
          <a:bodyPr>
            <a:normAutofit/>
            <a:scene3d>
              <a:camera prst="isometricOffAxis1Right"/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s-MX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Clasificación </a:t>
            </a:r>
            <a:endParaRPr lang="es-MX" sz="4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"/>
            </a:pPr>
            <a:r>
              <a:rPr lang="es-MX" sz="2800" b="1" i="1" dirty="0">
                <a:ln w="18000">
                  <a:solidFill>
                    <a:schemeClr val="accent1"/>
                  </a:solidFill>
                  <a:prstDash val="solid"/>
                  <a:miter lim="800000"/>
                </a:ln>
                <a:solidFill>
                  <a:schemeClr val="bg1">
                    <a:lumMod val="9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Conceptual: </a:t>
            </a:r>
            <a:r>
              <a:rPr lang="es-MX" sz="2800" i="1" dirty="0" smtClean="0">
                <a:ln w="18000">
                  <a:solidFill>
                    <a:schemeClr val="accent6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Orientados </a:t>
            </a:r>
            <a:r>
              <a:rPr lang="es-MX" sz="2800" i="1" dirty="0">
                <a:ln w="18000">
                  <a:solidFill>
                    <a:schemeClr val="accent6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 la descripción de estructuras de datos y restricciones de </a:t>
            </a:r>
            <a:r>
              <a:rPr lang="es-MX" sz="2800" i="1" dirty="0" smtClean="0">
                <a:ln w="18000">
                  <a:solidFill>
                    <a:schemeClr val="accent6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integridad.</a:t>
            </a:r>
          </a:p>
          <a:p>
            <a:pPr marL="0" indent="0">
              <a:buNone/>
            </a:pPr>
            <a:endParaRPr lang="es-MX" sz="2800" i="1" dirty="0" smtClean="0">
              <a:ln w="18000">
                <a:solidFill>
                  <a:schemeClr val="accent6">
                    <a:lumMod val="50000"/>
                  </a:schemeClr>
                </a:solidFill>
                <a:prstDash val="solid"/>
                <a:miter lim="800000"/>
              </a:ln>
              <a:solidFill>
                <a:schemeClr val="accent6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"/>
            </a:pPr>
            <a:r>
              <a:rPr lang="es-MX" sz="2800" b="1" i="1" dirty="0">
                <a:ln w="18000">
                  <a:solidFill>
                    <a:schemeClr val="accent1"/>
                  </a:solidFill>
                  <a:prstDash val="solid"/>
                  <a:miter lim="800000"/>
                </a:ln>
                <a:solidFill>
                  <a:schemeClr val="bg1">
                    <a:lumMod val="9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Lógico: </a:t>
            </a:r>
            <a:r>
              <a:rPr lang="es-MX" sz="2800" i="1" dirty="0">
                <a:ln w="18000">
                  <a:solidFill>
                    <a:schemeClr val="accent6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Son orientados a las operaciones más que a la </a:t>
            </a:r>
            <a:r>
              <a:rPr lang="es-MX" sz="2800" i="1" dirty="0" smtClean="0">
                <a:ln w="18000">
                  <a:solidFill>
                    <a:schemeClr val="accent6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descripción </a:t>
            </a:r>
            <a:r>
              <a:rPr lang="es-MX" sz="2800" i="1" dirty="0">
                <a:ln w="18000">
                  <a:solidFill>
                    <a:schemeClr val="accent6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de una realidad</a:t>
            </a:r>
            <a:r>
              <a:rPr lang="es-MX" sz="2800" i="1" dirty="0" smtClean="0">
                <a:ln w="18000">
                  <a:solidFill>
                    <a:schemeClr val="accent6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.</a:t>
            </a:r>
          </a:p>
          <a:p>
            <a:pPr>
              <a:buFont typeface="Wingdings" pitchFamily="2" charset="2"/>
              <a:buChar char=""/>
            </a:pPr>
            <a:endParaRPr lang="es-MX" sz="2800" i="1" dirty="0" smtClean="0">
              <a:ln w="18000">
                <a:solidFill>
                  <a:schemeClr val="accent6">
                    <a:lumMod val="50000"/>
                  </a:schemeClr>
                </a:solidFill>
                <a:prstDash val="solid"/>
                <a:miter lim="800000"/>
              </a:ln>
              <a:solidFill>
                <a:schemeClr val="accent6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"/>
            </a:pPr>
            <a:r>
              <a:rPr lang="es-MX" sz="2800" b="1" i="1" dirty="0">
                <a:ln w="18000">
                  <a:solidFill>
                    <a:schemeClr val="accent1"/>
                  </a:solidFill>
                  <a:prstDash val="solid"/>
                  <a:miter lim="800000"/>
                </a:ln>
                <a:solidFill>
                  <a:schemeClr val="bg1">
                    <a:lumMod val="9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Físico: </a:t>
            </a:r>
            <a:r>
              <a:rPr lang="es-MX" sz="2800" i="1" dirty="0">
                <a:ln w="18000">
                  <a:solidFill>
                    <a:schemeClr val="accent6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Son estructuras de datos a bajo nivel implementadas dentro del propio manejador.</a:t>
            </a:r>
            <a:endParaRPr lang="es-MX" sz="2800" i="1" dirty="0" smtClean="0">
              <a:ln w="18000">
                <a:solidFill>
                  <a:schemeClr val="accent6">
                    <a:lumMod val="50000"/>
                  </a:schemeClr>
                </a:solidFill>
                <a:prstDash val="solid"/>
                <a:miter lim="800000"/>
              </a:ln>
              <a:solidFill>
                <a:schemeClr val="accent6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"/>
            </a:pPr>
            <a:endParaRPr lang="es-MX" sz="2800" i="1" dirty="0">
              <a:ln w="18000">
                <a:solidFill>
                  <a:schemeClr val="accent6">
                    <a:lumMod val="50000"/>
                  </a:schemeClr>
                </a:solidFill>
                <a:prstDash val="solid"/>
                <a:miter lim="800000"/>
              </a:ln>
              <a:solidFill>
                <a:schemeClr val="accent6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7084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107504" y="1556792"/>
            <a:ext cx="8731518" cy="309634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166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 CARTER" pitchFamily="2" charset="0"/>
              </a:rPr>
              <a:t>Gracias</a:t>
            </a:r>
            <a:r>
              <a:rPr lang="es-MX" sz="138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 CARTER" pitchFamily="2" charset="0"/>
              </a:rPr>
              <a:t> </a:t>
            </a:r>
            <a:endParaRPr lang="es-MX" sz="13800" b="1" i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 CARTER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7783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rador">
  <a:themeElements>
    <a:clrScheme name="Personalizado 4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FF0000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FF0000"/>
      </a:accent6>
      <a:hlink>
        <a:srgbClr val="A79C7E"/>
      </a:hlink>
      <a:folHlink>
        <a:srgbClr val="FF9999"/>
      </a:folHlink>
    </a:clrScheme>
    <a:fontScheme name="Mirador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irad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214</TotalTime>
  <Words>180</Words>
  <Application>Microsoft Office PowerPoint</Application>
  <PresentationFormat>Presentación en pantalla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Mirador</vt:lpstr>
      <vt:lpstr>Modelos de datos </vt:lpstr>
      <vt:lpstr>Permite explicar las características de los datos como:  </vt:lpstr>
      <vt:lpstr>Se divide:</vt:lpstr>
      <vt:lpstr>Presentación de PowerPoint</vt:lpstr>
      <vt:lpstr>Clasificación </vt:lpstr>
      <vt:lpstr>Presentación de PowerPoint</vt:lpstr>
    </vt:vector>
  </TitlesOfParts>
  <Company>Luffi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Análisis</dc:title>
  <dc:creator>Luffi</dc:creator>
  <cp:lastModifiedBy>IE GABRIEL GARCIA MARQUEZ </cp:lastModifiedBy>
  <cp:revision>18</cp:revision>
  <dcterms:created xsi:type="dcterms:W3CDTF">2012-02-29T00:34:08Z</dcterms:created>
  <dcterms:modified xsi:type="dcterms:W3CDTF">2012-03-01T13:38:13Z</dcterms:modified>
</cp:coreProperties>
</file>